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Assistant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iBu/8L7Fw5GUElSC4tprJQzrii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sistant-regular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Assistan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541147eb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0541147eb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41147e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541147e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0541147eb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hyperlink" Target="https://youtu.be/SxmeodiGyRc" TargetMode="External"/><Relationship Id="rId5" Type="http://schemas.openxmlformats.org/officeDocument/2006/relationships/hyperlink" Target="mailto:team@ev3lessons.com" TargetMode="External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-3007986">
            <a:off x="3109564" y="704848"/>
            <a:ext cx="2987899" cy="2987899"/>
          </a:xfrm>
          <a:prstGeom prst="arc">
            <a:avLst>
              <a:gd fmla="val 16200000" name="adj1"/>
              <a:gd fmla="val 2287352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8812" l="0" r="-2" t="9582"/>
          <a:stretch/>
        </p:blipFill>
        <p:spPr>
          <a:xfrm>
            <a:off x="4252394" y="2577601"/>
            <a:ext cx="7462838" cy="4280399"/>
          </a:xfrm>
          <a:custGeom>
            <a:rect b="b" l="l" r="r" t="t"/>
            <a:pathLst>
              <a:path extrusionOk="0" h="4280399" w="7462838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1" name="Google Shape;91;p1"/>
          <p:cNvSpPr txBox="1"/>
          <p:nvPr>
            <p:ph type="ctrTitle"/>
          </p:nvPr>
        </p:nvSpPr>
        <p:spPr>
          <a:xfrm>
            <a:off x="860742" y="754840"/>
            <a:ext cx="4001034" cy="27577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br>
              <a:rPr b="1" lang="iw-IL" sz="4700"/>
            </a:br>
            <a:r>
              <a:rPr b="1" lang="iw-IL" sz="4700"/>
              <a:t>SPIKE PRIME מול ROBOT INVENTOR</a:t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860742" y="3633690"/>
            <a:ext cx="4001034" cy="209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w-IL"/>
              <a:t> SANJAY &amp; ARVIND SESHAN</a:t>
            </a:r>
            <a:endParaRPr/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-4" l="11211" r="1370" t="0"/>
          <a:stretch/>
        </p:blipFill>
        <p:spPr>
          <a:xfrm>
            <a:off x="8610600" y="10"/>
            <a:ext cx="3581400" cy="3769196"/>
          </a:xfrm>
          <a:custGeom>
            <a:rect b="b" l="l" r="r" t="t"/>
            <a:pathLst>
              <a:path extrusionOk="0" h="3769206" w="3581400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327425" y="4205750"/>
            <a:ext cx="43713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1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המצגת תורגמה לעברית ע"י FRC D-Bug #3316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1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iw-I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מעירוני ד' תל-אביב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oy, cake, snow, car&#10;&#10;Description automatically generated" id="175" name="Google Shape;175;p9"/>
          <p:cNvPicPr preferRelativeResize="0"/>
          <p:nvPr/>
        </p:nvPicPr>
        <p:blipFill rotWithShape="1">
          <a:blip r:embed="rId3">
            <a:alphaModFix/>
          </a:blip>
          <a:srcRect b="0" l="0" r="0" t="15599"/>
          <a:stretch/>
        </p:blipFill>
        <p:spPr>
          <a:xfrm>
            <a:off x="0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iw-IL"/>
              <a:t>CAN YOU BUILD A COMPETITION ROBOT?</a:t>
            </a:r>
            <a:endParaRPr/>
          </a:p>
        </p:txBody>
      </p:sp>
      <p:sp>
        <p:nvSpPr>
          <p:cNvPr id="177" name="Google Shape;17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78" name="Google Shape;178;p9"/>
          <p:cNvSpPr txBox="1"/>
          <p:nvPr/>
        </p:nvSpPr>
        <p:spPr>
          <a:xfrm>
            <a:off x="8610600" y="2223247"/>
            <a:ext cx="325867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מותר להשתמש ב Robot Inventor בFLL החל מעונת REPLAY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picture containing indoor, table, toy, sitting&#10;&#10;Description automatically generated" id="184" name="Google Shape;184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526" y="-1126601"/>
            <a:ext cx="12219526" cy="79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IMG_5790" id="191" name="Google Shape;19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784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iw-IL"/>
              <a:t>שאלות ותשובות</a:t>
            </a:r>
            <a:endParaRPr/>
          </a:p>
        </p:txBody>
      </p:sp>
      <p:sp>
        <p:nvSpPr>
          <p:cNvPr id="198" name="Google Shape;198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האם אפשר להשתמש במנועים של הSpike Prime  עם בקר </a:t>
            </a:r>
            <a:r>
              <a:rPr lang="iw-IL" sz="2000"/>
              <a:t>Robot Inventor ?</a:t>
            </a:r>
            <a:endParaRPr/>
          </a:p>
          <a:p>
            <a:pPr indent="-228600" lvl="1" marL="685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iw-IL" sz="1600"/>
              <a:t>כן</a:t>
            </a:r>
            <a:endParaRPr sz="1600"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האם אפשר להשתמש במנועים של ה Robot Inventor עם בקר </a:t>
            </a:r>
            <a:r>
              <a:rPr lang="iw-IL" sz="2000"/>
              <a:t>Spike Prime ?</a:t>
            </a:r>
            <a:endParaRPr/>
          </a:p>
          <a:p>
            <a:pPr indent="-228600" lvl="1" marL="685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iw-IL" sz="1600"/>
              <a:t>כן</a:t>
            </a:r>
            <a:endParaRPr sz="1600"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האם אפשר להפוך בקר </a:t>
            </a:r>
            <a:r>
              <a:rPr lang="iw-IL" sz="2000"/>
              <a:t>Robot Inventor  לבקר Spike Prime ?</a:t>
            </a:r>
            <a:endParaRPr/>
          </a:p>
          <a:p>
            <a:pPr indent="-228600" lvl="1" marL="685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iw-IL" sz="1600"/>
              <a:t>כן, אפשר להפעיל את מערכת ההפעלה של כל אחד מהם גם על השני</a:t>
            </a:r>
            <a:endParaRPr sz="1600"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האם אפשר להמיר קוד של </a:t>
            </a:r>
            <a:r>
              <a:rPr lang="iw-IL" sz="2000"/>
              <a:t>Spike Prime  על Robot Inventor  או הפוך?</a:t>
            </a:r>
            <a:endParaRPr/>
          </a:p>
          <a:p>
            <a:pPr indent="-228600" lvl="1" marL="685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iw-IL" sz="1600"/>
              <a:t>כן, זה רק דורש המרה של ההרחבות מתוכנה אחת לשניה</a:t>
            </a:r>
            <a:endParaRPr sz="1600"/>
          </a:p>
        </p:txBody>
      </p:sp>
      <p:sp>
        <p:nvSpPr>
          <p:cNvPr id="199" name="Google Shape;19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541147eb5_0_7"/>
          <p:cNvSpPr txBox="1"/>
          <p:nvPr>
            <p:ph type="title"/>
          </p:nvPr>
        </p:nvSpPr>
        <p:spPr>
          <a:xfrm>
            <a:off x="-2315825" y="170450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קרדיטים</a:t>
            </a:r>
            <a:endParaRPr/>
          </a:p>
        </p:txBody>
      </p:sp>
      <p:sp>
        <p:nvSpPr>
          <p:cNvPr id="205" name="Google Shape;205;g10541147eb5_0_7"/>
          <p:cNvSpPr txBox="1"/>
          <p:nvPr>
            <p:ph idx="1" type="body"/>
          </p:nvPr>
        </p:nvSpPr>
        <p:spPr>
          <a:xfrm>
            <a:off x="609600" y="1317978"/>
            <a:ext cx="109941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1400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56"/>
              <a:buChar char="•"/>
            </a:pPr>
            <a:r>
              <a:rPr lang="iw-IL" sz="2200"/>
              <a:t>המצגת נוצרה על ידי  Arvind and Sanjay Seshan עבור Prime Lessons.</a:t>
            </a:r>
            <a:endParaRPr sz="2200"/>
          </a:p>
          <a:p>
            <a:pPr indent="-340544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iw-IL" sz="2200"/>
              <a:t>המצגת תורגמה לעברית ע"י FRC D-Bug #3316 וקבוצות ה-FLL של עירוני ד' תל-אביב  #285 ++D ו-DGITAL #1331</a:t>
            </a:r>
            <a:endParaRPr sz="2200"/>
          </a:p>
          <a:p>
            <a:pPr indent="-352228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200"/>
              <a:buChar char="•"/>
            </a:pPr>
            <a:r>
              <a:rPr lang="iw-IL" sz="2200"/>
              <a:t>ניתן למצוא שיעורים נוספים באתר</a:t>
            </a:r>
            <a:endParaRPr sz="2200"/>
          </a:p>
          <a:p>
            <a:pPr indent="0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iw-IL" sz="2200"/>
              <a:t> www.primelessons.org</a:t>
            </a:r>
            <a:endParaRPr sz="2200"/>
          </a:p>
        </p:txBody>
      </p:sp>
      <p:sp>
        <p:nvSpPr>
          <p:cNvPr id="206" name="Google Shape;206;g10541147eb5_0_7"/>
          <p:cNvSpPr txBox="1"/>
          <p:nvPr>
            <p:ph idx="12" type="sldNum"/>
          </p:nvPr>
        </p:nvSpPr>
        <p:spPr>
          <a:xfrm>
            <a:off x="11480800" y="6356350"/>
            <a:ext cx="365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207" name="Google Shape;207;g10541147eb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75" y="4482125"/>
            <a:ext cx="1841751" cy="145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0541147eb5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925" y="4475750"/>
            <a:ext cx="1841751" cy="15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0541147eb5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00" y="2371475"/>
            <a:ext cx="2547564" cy="19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iw-IL"/>
              <a:t>CONTACT US</a:t>
            </a:r>
            <a:endParaRPr/>
          </a:p>
        </p:txBody>
      </p:sp>
      <p:pic>
        <p:nvPicPr>
          <p:cNvPr descr="A picture containing road, person, car, truck&#10;&#10;Description automatically generated" id="215" name="Google Shape;215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15" y="1690688"/>
            <a:ext cx="6135521" cy="3204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3"/>
          <p:cNvSpPr txBox="1"/>
          <p:nvPr>
            <p:ph idx="2" type="body"/>
          </p:nvPr>
        </p:nvSpPr>
        <p:spPr>
          <a:xfrm>
            <a:off x="6830290" y="1690688"/>
            <a:ext cx="5163590" cy="4363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w-IL"/>
              <a:t>Watch: </a:t>
            </a:r>
            <a:r>
              <a:rPr lang="iw-IL" u="sng">
                <a:solidFill>
                  <a:schemeClr val="hlink"/>
                </a:solidFill>
                <a:hlinkClick r:id="rId4"/>
              </a:rPr>
              <a:t>https://youtu.be/SxmeodiGyRc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w-IL"/>
              <a:t>Contact us: </a:t>
            </a:r>
            <a:r>
              <a:rPr lang="iw-IL" u="sng">
                <a:solidFill>
                  <a:schemeClr val="hlink"/>
                </a:solidFill>
                <a:hlinkClick r:id="rId5"/>
              </a:rPr>
              <a:t>team@ev3lessons.com</a:t>
            </a:r>
            <a:endParaRPr/>
          </a:p>
        </p:txBody>
      </p:sp>
      <p:sp>
        <p:nvSpPr>
          <p:cNvPr id="217" name="Google Shape;21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218" name="Google Shape;21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4516" y="5040312"/>
            <a:ext cx="262890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541147eb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דגש חשוב לקבוצות ישראליות</a:t>
            </a:r>
            <a:endParaRPr/>
          </a:p>
        </p:txBody>
      </p:sp>
      <p:sp>
        <p:nvSpPr>
          <p:cNvPr id="101" name="Google Shape;101;g10541147eb5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iw-IL"/>
              <a:t>במצגת זו נציג שתי ערכות חדשות יחסית של חברת LEGO, בשתי הערכות חוקי להשתמש בתכנית ה-FLL. ההבדל העיקרי ביניהם הוא ש-SPIKE מיועד לשימוש בכיתה ו-Robot Inventor יותר לשימוש ביתי.</a:t>
            </a:r>
            <a:endParaRPr/>
          </a:p>
          <a:p>
            <a:pPr indent="0" lvl="0" marL="0" rtl="1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iw-IL"/>
              <a:t>שתי הערכות זמינות לרכישה בישראל, SPIKE ניתן להשיג ברובוטק או דרך FIRST ישראל.</a:t>
            </a:r>
            <a:endParaRPr/>
          </a:p>
          <a:p>
            <a:pPr indent="0" lvl="0" marL="0" rtl="1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iw-IL"/>
              <a:t>Robot Inventor ניתן להשיג בחנויות צעצועים ברחבי הארץ.</a:t>
            </a:r>
            <a:endParaRPr/>
          </a:p>
        </p:txBody>
      </p:sp>
      <p:sp>
        <p:nvSpPr>
          <p:cNvPr id="102" name="Google Shape;102;g10541147eb5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iw-IL" sz="4000"/>
              <a:t>סקירה כללית</a:t>
            </a:r>
            <a:endParaRPr b="1" sz="4000"/>
          </a:p>
        </p:txBody>
      </p:sp>
      <p:sp>
        <p:nvSpPr>
          <p:cNvPr id="109" name="Google Shape;109;p2"/>
          <p:cNvSpPr txBox="1"/>
          <p:nvPr>
            <p:ph idx="1" type="body"/>
          </p:nvPr>
        </p:nvSpPr>
        <p:spPr>
          <a:xfrm>
            <a:off x="965200" y="2470248"/>
            <a:ext cx="4048344" cy="353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5 מודלים מתוכננים מראש עם הוראות בניה</a:t>
            </a:r>
            <a:endParaRPr sz="2400"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בלוקים מיוחדים בתוכנה בשביל המודלים האלה</a:t>
            </a:r>
            <a:endParaRPr sz="2400"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תכנות חופשי</a:t>
            </a:r>
            <a:endParaRPr sz="2400"/>
          </a:p>
        </p:txBody>
      </p:sp>
      <p:pic>
        <p:nvPicPr>
          <p:cNvPr descr="A picture containing road, person, car, truck&#10;&#10;Description automatically generated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9563" r="27748" t="0"/>
          <a:stretch/>
        </p:blipFill>
        <p:spPr>
          <a:xfrm>
            <a:off x="5510369" y="851517"/>
            <a:ext cx="6184807" cy="5154967"/>
          </a:xfrm>
          <a:custGeom>
            <a:rect b="b" l="l" r="r" t="t"/>
            <a:pathLst>
              <a:path extrusionOk="0" h="4872577" w="5846002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1" name="Google Shape;111;p2"/>
          <p:cNvSpPr/>
          <p:nvPr>
            <p:ph idx="12" type="sldNum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iw-IL" sz="4000"/>
              <a:t>51515: לימוד בפרויקטים</a:t>
            </a:r>
            <a:endParaRPr b="1" sz="4000"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965200" y="2470248"/>
            <a:ext cx="4048344" cy="353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התוכנה מסבירה איך לבנות את 5 המודלים</a:t>
            </a:r>
            <a:endParaRPr sz="2400"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האופציה “Further Activities” מרחיבה את כל המודלים עם פעילויות נוספות </a:t>
            </a:r>
            <a:endParaRPr sz="2400"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הפעילויות כוללות חיישנים</a:t>
            </a:r>
            <a:endParaRPr sz="2400"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מתמקד על למידה ביתית וכיף</a:t>
            </a:r>
            <a:endParaRPr sz="2400"/>
          </a:p>
        </p:txBody>
      </p:sp>
      <p:pic>
        <p:nvPicPr>
          <p:cNvPr descr="Graphical user interface, application, website&#10;&#10;Description automatically generated" id="119" name="Google Shape;119;p3"/>
          <p:cNvPicPr preferRelativeResize="0"/>
          <p:nvPr/>
        </p:nvPicPr>
        <p:blipFill rotWithShape="1">
          <a:blip r:embed="rId3">
            <a:alphaModFix/>
          </a:blip>
          <a:srcRect b="-2" l="0" r="1616" t="0"/>
          <a:stretch/>
        </p:blipFill>
        <p:spPr>
          <a:xfrm>
            <a:off x="5510369" y="851517"/>
            <a:ext cx="6184807" cy="5154967"/>
          </a:xfrm>
          <a:custGeom>
            <a:rect b="b" l="l" r="r" t="t"/>
            <a:pathLst>
              <a:path extrusionOk="0" h="4872577" w="5846002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0" name="Google Shape;120;p3"/>
          <p:cNvSpPr/>
          <p:nvPr>
            <p:ph idx="12" type="sldNum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>
            <p:ph type="title"/>
          </p:nvPr>
        </p:nvSpPr>
        <p:spPr>
          <a:xfrm>
            <a:off x="965199" y="851517"/>
            <a:ext cx="5130795" cy="1461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iw-IL" sz="4000"/>
              <a:t>SPIKE Prime: מיועד ללימוד בכיתה</a:t>
            </a:r>
            <a:endParaRPr b="1" sz="4000"/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965200" y="2470248"/>
            <a:ext cx="4048344" cy="353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התוכנה מחולקת ל5 פרקים, שכל אחד מחולק לחלקים קטנים יותר שמתאימים לשיעור אחד, עם הוראות ונקודות לאיך להעביר את השיעור</a:t>
            </a:r>
            <a:endParaRPr sz="2400"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w-IL" sz="2400"/>
              <a:t>כולל פרק מיוחד על הFLL (דורש התקנה מיוחדת שלו)</a:t>
            </a:r>
            <a:endParaRPr sz="2400"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1" l="0" r="13016" t="0"/>
          <a:stretch/>
        </p:blipFill>
        <p:spPr>
          <a:xfrm>
            <a:off x="5510369" y="851517"/>
            <a:ext cx="6184807" cy="5154967"/>
          </a:xfrm>
          <a:custGeom>
            <a:rect b="b" l="l" r="r" t="t"/>
            <a:pathLst>
              <a:path extrusionOk="0" h="4872577" w="5846002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9" name="Google Shape;129;p4"/>
          <p:cNvSpPr/>
          <p:nvPr>
            <p:ph idx="12" type="sldNum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404725" y="1605750"/>
            <a:ext cx="43206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31" lvl="0" marL="22860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פורטים רב שימושיים</a:t>
            </a:r>
            <a:endParaRPr b="0" i="0" sz="4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31" lvl="0" marL="2286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iw-IL" sz="4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מטעינים</a:t>
            </a:r>
            <a:r>
              <a:rPr b="0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עם כבל</a:t>
            </a:r>
            <a:endParaRPr b="0" i="0" sz="4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31" lvl="0" marL="2286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מטריצת אור של 5 על 5</a:t>
            </a:r>
            <a:endParaRPr b="0" i="0" sz="4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31" lvl="0" marL="2286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צהוב</a:t>
            </a:r>
            <a:endParaRPr b="0" i="0" sz="4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31" lvl="0" marL="2286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מתחבר למחשב בבלוטו</a:t>
            </a:r>
            <a:r>
              <a:rPr lang="iw-IL" sz="4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ת</a:t>
            </a:r>
            <a:r>
              <a:rPr b="0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ובUSB</a:t>
            </a:r>
            <a:endParaRPr/>
          </a:p>
          <a:p>
            <a:pPr indent="-228631" lvl="0" marL="2286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iw-IL" sz="4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חיישנים</a:t>
            </a:r>
            <a:r>
              <a:rPr b="1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מרחק, צבע, כוח, גיירו ותאוצה ב6 צירים</a:t>
            </a:r>
            <a:endParaRPr b="0" i="0" sz="4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31" lvl="0" marL="2286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iw-IL" sz="4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מנועים:</a:t>
            </a:r>
            <a:r>
              <a:rPr b="1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בינוניים, אחד גדול</a:t>
            </a:r>
            <a:endParaRPr b="0" i="0" sz="4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31" lvl="0" marL="2286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iw-IL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מגיע עם קופסת אחסון </a:t>
            </a:r>
            <a:endParaRPr b="0" i="0" sz="4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 b="0" l="0" r="0" t="34066"/>
          <a:stretch/>
        </p:blipFill>
        <p:spPr>
          <a:xfrm>
            <a:off x="914773" y="436475"/>
            <a:ext cx="2286747" cy="116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8771" y="709039"/>
            <a:ext cx="7253229" cy="543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41934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800"/>
              <a:t>6 פורטים רב שימושיים</a:t>
            </a:r>
            <a:endParaRPr sz="2800"/>
          </a:p>
          <a:p>
            <a:pPr indent="-241934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800"/>
              <a:t>מוטען עם כבל</a:t>
            </a:r>
            <a:endParaRPr sz="2800"/>
          </a:p>
          <a:p>
            <a:pPr indent="-241934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800"/>
              <a:t>מטריצת אור של 5 על 5</a:t>
            </a:r>
            <a:endParaRPr sz="2800"/>
          </a:p>
          <a:p>
            <a:pPr indent="-241934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800"/>
              <a:t>כחול</a:t>
            </a:r>
            <a:endParaRPr sz="2800"/>
          </a:p>
          <a:p>
            <a:pPr indent="-241934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800"/>
              <a:t>מתחבר למחשב בבלוטוט' ובUSB</a:t>
            </a:r>
            <a:endParaRPr/>
          </a:p>
          <a:p>
            <a:pPr indent="-241934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iw-IL"/>
              <a:t>חיישנים</a:t>
            </a:r>
            <a:r>
              <a:rPr b="1" lang="iw-IL" sz="2800"/>
              <a:t>: </a:t>
            </a:r>
            <a:r>
              <a:rPr lang="iw-IL" sz="2800"/>
              <a:t>מרחק, צבע, כוח, ג</a:t>
            </a:r>
            <a:r>
              <a:rPr lang="iw-IL"/>
              <a:t>'</a:t>
            </a:r>
            <a:r>
              <a:rPr lang="iw-IL" sz="2800"/>
              <a:t>יירו ותאוצה ב6 צירים</a:t>
            </a:r>
            <a:endParaRPr/>
          </a:p>
          <a:p>
            <a:pPr indent="-241934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iw-IL"/>
              <a:t>מנועים</a:t>
            </a:r>
            <a:r>
              <a:rPr b="1" lang="iw-IL" sz="2800"/>
              <a:t>: </a:t>
            </a:r>
            <a:r>
              <a:rPr b="1" lang="iw-IL"/>
              <a:t>4</a:t>
            </a:r>
            <a:r>
              <a:rPr lang="iw-IL" sz="2800"/>
              <a:t> בינוניים</a:t>
            </a:r>
            <a:endParaRPr/>
          </a:p>
          <a:p>
            <a:pPr indent="-241934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 sz="2800"/>
              <a:t> לא מגיע עם קופסת אחסון  </a:t>
            </a:r>
            <a:endParaRPr sz="2800"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17010"/>
            <a:ext cx="5838466" cy="56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75" y="1281113"/>
            <a:ext cx="6584091" cy="4938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Char char="•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523 חלקים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Char char="•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גולה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1" name="Google Shape;151;p7"/>
          <p:cNvSpPr txBox="1"/>
          <p:nvPr>
            <p:ph idx="2" type="body"/>
          </p:nvPr>
        </p:nvSpPr>
        <p:spPr>
          <a:xfrm>
            <a:off x="6172200" y="1825625"/>
            <a:ext cx="568452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Char char="•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949 חלקים: יותר גלגלים, מסגרות ופנאלים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Char char="•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גלגל דיפרנציאלי (נותן הפרדה בין 2 גלגלים על אותו ציר)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2" name="Google Shape;1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334" y="681037"/>
            <a:ext cx="5838466" cy="56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34066"/>
          <a:stretch/>
        </p:blipFill>
        <p:spPr>
          <a:xfrm>
            <a:off x="1412988" y="556805"/>
            <a:ext cx="2286747" cy="1169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ke, toy, table, sitting&#10;&#10;Description automatically generated" id="155" name="Google Shape;15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7116" y="2928971"/>
            <a:ext cx="5801786" cy="4351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mputer, computer, table&#10;&#10;Description automatically generated" id="156" name="Google Shape;15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16840" y="2613500"/>
            <a:ext cx="6289040" cy="4716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ark, light&#10;&#10;Description automatically generated" id="157" name="Google Shape;15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9793" y="5261212"/>
            <a:ext cx="2039756" cy="152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בלוקים מבוססים מילים ופייתון</a:t>
            </a:r>
            <a:endParaRPr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רקע בהיר</a:t>
            </a:r>
            <a:endParaRPr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אין שלט לשליטה מרחוק</a:t>
            </a:r>
            <a:endParaRPr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אין בלוקים ספיציפים למודלים</a:t>
            </a:r>
            <a:endParaRPr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תוספים להוספת עוד בלוקים</a:t>
            </a:r>
            <a:endParaRPr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בלוקים מבוססים מילים ופייתון</a:t>
            </a:r>
            <a:endParaRPr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רקע שחור</a:t>
            </a:r>
            <a:endParaRPr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יש שליטה מרחוק</a:t>
            </a:r>
            <a:endParaRPr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לכל המודלים הבסיסיים יש בלוקים</a:t>
            </a:r>
            <a:endParaRPr/>
          </a:p>
          <a:p>
            <a:pPr indent="-228600" lvl="0" marL="2286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w-IL"/>
              <a:t>תוספים להוספת עוד בלוקים</a:t>
            </a:r>
            <a:endParaRPr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Graphical user interface, application, Teams&#10;&#10;Description automatically generated" id="165" name="Google Shape;165;p8"/>
          <p:cNvPicPr preferRelativeResize="0"/>
          <p:nvPr/>
        </p:nvPicPr>
        <p:blipFill rotWithShape="1">
          <a:blip r:embed="rId3">
            <a:alphaModFix/>
          </a:blip>
          <a:srcRect b="27789" l="28530" r="26689" t="25698"/>
          <a:stretch/>
        </p:blipFill>
        <p:spPr>
          <a:xfrm>
            <a:off x="9323847" y="4361047"/>
            <a:ext cx="2329543" cy="2348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1790" y="4361047"/>
            <a:ext cx="2743200" cy="236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5334" y="681037"/>
            <a:ext cx="5838466" cy="56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/>
          <p:cNvPicPr preferRelativeResize="0"/>
          <p:nvPr/>
        </p:nvPicPr>
        <p:blipFill rotWithShape="1">
          <a:blip r:embed="rId6">
            <a:alphaModFix/>
          </a:blip>
          <a:srcRect b="0" l="0" r="0" t="34066"/>
          <a:stretch/>
        </p:blipFill>
        <p:spPr>
          <a:xfrm>
            <a:off x="1778748" y="443265"/>
            <a:ext cx="2286747" cy="116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21468" y="4397020"/>
            <a:ext cx="2862488" cy="2360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70" name="Google Shape;17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5316" y="4361047"/>
            <a:ext cx="2656805" cy="236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2020-12-05T22:10:12Z</dcterms:created>
  <dc:creator>Srinivasan Seshan</dc:creator>
</cp:coreProperties>
</file>